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7" r:id="rId22"/>
    <p:sldId id="279" r:id="rId23"/>
    <p:sldId id="280" r:id="rId24"/>
    <p:sldId id="274" r:id="rId25"/>
    <p:sldId id="275" r:id="rId26"/>
    <p:sldId id="276" r:id="rId27"/>
    <p:sldId id="287" r:id="rId28"/>
    <p:sldId id="282" r:id="rId29"/>
    <p:sldId id="278" r:id="rId30"/>
    <p:sldId id="283" r:id="rId31"/>
    <p:sldId id="285" r:id="rId32"/>
    <p:sldId id="286" r:id="rId33"/>
  </p:sldIdLst>
  <p:sldSz cx="12192000" cy="6858000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Candara" panose="020E0502030303020204" pitchFamily="34" charset="0"/>
      <p:regular r:id="rId36"/>
      <p:bold r:id="rId37"/>
      <p:italic r:id="rId38"/>
      <p:boldItalic r:id="rId39"/>
    </p:embeddedFont>
    <p:embeddedFont>
      <p:font typeface="Spectral" panose="02020502060000000000" pitchFamily="18" charset="77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x4uZT08ELY1A9miJK3ziSXz25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102" d="100"/>
          <a:sy n="102" d="100"/>
        </p:scale>
        <p:origin x="28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d302837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d302837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c7d90eaa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ec7d90eaa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ec7d90eaa5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c7d90ea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c7d90ea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c7d90eaa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c7d90eaa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c7d90eaa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c7d90eaa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c7d90eaa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c7d90eaa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c7d90eaa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c7d90eaa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c7d90ea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c7d90ea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4B054665-9E37-A45F-6357-BA6F3368C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c7d90eaa5_0_6:notes">
            <a:extLst>
              <a:ext uri="{FF2B5EF4-FFF2-40B4-BE49-F238E27FC236}">
                <a16:creationId xmlns:a16="http://schemas.microsoft.com/office/drawing/2014/main" id="{5ECAD1AA-FE5F-19F9-E494-E96A23F1B7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c7d90eaa5_0_6:notes">
            <a:extLst>
              <a:ext uri="{FF2B5EF4-FFF2-40B4-BE49-F238E27FC236}">
                <a16:creationId xmlns:a16="http://schemas.microsoft.com/office/drawing/2014/main" id="{E1178FBE-A175-BBE4-722E-DA486CF41B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8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d31a0c363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ed31a0c363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90fb3d1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90fb3d1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ctrTitle"/>
          </p:nvPr>
        </p:nvSpPr>
        <p:spPr>
          <a:xfrm>
            <a:off x="409902" y="2227866"/>
            <a:ext cx="11372196" cy="132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r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subTitle" idx="1"/>
          </p:nvPr>
        </p:nvSpPr>
        <p:spPr>
          <a:xfrm>
            <a:off x="409902" y="3611452"/>
            <a:ext cx="1137219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9"/>
          <p:cNvCxnSpPr/>
          <p:nvPr/>
        </p:nvCxnSpPr>
        <p:spPr>
          <a:xfrm rot="10800000">
            <a:off x="-84083" y="1954924"/>
            <a:ext cx="12444248" cy="0"/>
          </a:xfrm>
          <a:prstGeom prst="straightConnector1">
            <a:avLst/>
          </a:prstGeom>
          <a:noFill/>
          <a:ln w="63500" cap="flat" cmpd="sng">
            <a:solidFill>
              <a:srgbClr val="71A2C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14;p19"/>
          <p:cNvCxnSpPr/>
          <p:nvPr/>
        </p:nvCxnSpPr>
        <p:spPr>
          <a:xfrm rot="10800000">
            <a:off x="-84083" y="2064462"/>
            <a:ext cx="12444248" cy="0"/>
          </a:xfrm>
          <a:prstGeom prst="straightConnector1">
            <a:avLst/>
          </a:prstGeom>
          <a:noFill/>
          <a:ln w="63500" cap="flat" cmpd="sng">
            <a:solidFill>
              <a:srgbClr val="3F6E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15;p19"/>
          <p:cNvCxnSpPr/>
          <p:nvPr/>
        </p:nvCxnSpPr>
        <p:spPr>
          <a:xfrm rot="10800000">
            <a:off x="-84083" y="2174000"/>
            <a:ext cx="12444248" cy="0"/>
          </a:xfrm>
          <a:prstGeom prst="straightConnector1">
            <a:avLst/>
          </a:prstGeom>
          <a:noFill/>
          <a:ln w="63500" cap="flat" cmpd="sng">
            <a:solidFill>
              <a:srgbClr val="8B6E4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Google Shape;16;p19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6176" y="239814"/>
            <a:ext cx="7635922" cy="198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28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412" y="6205123"/>
            <a:ext cx="2210457" cy="575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28"/>
          <p:cNvCxnSpPr/>
          <p:nvPr/>
        </p:nvCxnSpPr>
        <p:spPr>
          <a:xfrm rot="10800000">
            <a:off x="2546407" y="6493964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71A2C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" name="Google Shape;90;p28"/>
          <p:cNvCxnSpPr/>
          <p:nvPr/>
        </p:nvCxnSpPr>
        <p:spPr>
          <a:xfrm rot="10800000">
            <a:off x="2546407" y="6570845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3F6E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" name="Google Shape;91;p28"/>
          <p:cNvCxnSpPr/>
          <p:nvPr/>
        </p:nvCxnSpPr>
        <p:spPr>
          <a:xfrm rot="10800000">
            <a:off x="2546407" y="6646517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8B6E4A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" name="Google Shape;96;p29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412" y="6205123"/>
            <a:ext cx="2210457" cy="575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9"/>
          <p:cNvCxnSpPr/>
          <p:nvPr/>
        </p:nvCxnSpPr>
        <p:spPr>
          <a:xfrm rot="10800000">
            <a:off x="2546407" y="6493964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71A2C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" name="Google Shape;98;p29"/>
          <p:cNvCxnSpPr/>
          <p:nvPr/>
        </p:nvCxnSpPr>
        <p:spPr>
          <a:xfrm rot="10800000">
            <a:off x="2546407" y="6570845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3F6E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" name="Google Shape;99;p29"/>
          <p:cNvCxnSpPr/>
          <p:nvPr/>
        </p:nvCxnSpPr>
        <p:spPr>
          <a:xfrm rot="10800000">
            <a:off x="2546407" y="6646517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8B6E4A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c7d90eaa5_2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ec7d90eaa5_2_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gec7d90eaa5_2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ec7d90eaa5_2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ec7d90eaa5_2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c7d90eaa5_2_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ec7d90eaa5_2_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gec7d90eaa5_2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ec7d90eaa5_2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ec7d90eaa5_2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c7d90eaa5_2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ec7d90eaa5_2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gec7d90eaa5_2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ec7d90eaa5_2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ec7d90eaa5_2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c7d90eaa5_2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ec7d90eaa5_2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ec7d90eaa5_2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ec7d90eaa5_2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ec7d90eaa5_2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ec7d90eaa5_2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c7d90eaa5_2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ec7d90eaa5_2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gec7d90eaa5_2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gec7d90eaa5_2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gec7d90eaa5_2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ec7d90eaa5_2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ec7d90eaa5_2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ec7d90eaa5_2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c7d90eaa5_2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ec7d90eaa5_2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ec7d90eaa5_2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gec7d90eaa5_2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c7d90eaa5_2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ec7d90eaa5_2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ec7d90eaa5_2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c7d90eaa5_2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ec7d90eaa5_2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2" name="Google Shape;152;gec7d90eaa5_2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gec7d90eaa5_2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ec7d90eaa5_2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ec7d90eaa5_2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882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0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412" y="6205123"/>
            <a:ext cx="2210457" cy="575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20"/>
          <p:cNvCxnSpPr/>
          <p:nvPr/>
        </p:nvCxnSpPr>
        <p:spPr>
          <a:xfrm rot="10800000">
            <a:off x="2546407" y="6506664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71A2C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23;p20"/>
          <p:cNvCxnSpPr/>
          <p:nvPr/>
        </p:nvCxnSpPr>
        <p:spPr>
          <a:xfrm rot="10800000">
            <a:off x="2546407" y="6583545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3F6E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24;p20"/>
          <p:cNvCxnSpPr/>
          <p:nvPr/>
        </p:nvCxnSpPr>
        <p:spPr>
          <a:xfrm rot="10800000">
            <a:off x="2546407" y="6659217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8B6E4A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7d90eaa5_2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ec7d90eaa5_2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gec7d90eaa5_2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0" name="Google Shape;160;gec7d90eaa5_2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ec7d90eaa5_2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ec7d90eaa5_2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7d90eaa5_2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ec7d90eaa5_2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gec7d90eaa5_2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ec7d90eaa5_2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ec7d90eaa5_2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7d90eaa5_2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ec7d90eaa5_2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gec7d90eaa5_2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ec7d90eaa5_2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gec7d90eaa5_2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838200" y="685567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r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838200" y="389662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" name="Google Shape;29;p21"/>
          <p:cNvCxnSpPr/>
          <p:nvPr/>
        </p:nvCxnSpPr>
        <p:spPr>
          <a:xfrm rot="10800000">
            <a:off x="-20583" y="3568014"/>
            <a:ext cx="12444248" cy="0"/>
          </a:xfrm>
          <a:prstGeom prst="straightConnector1">
            <a:avLst/>
          </a:prstGeom>
          <a:noFill/>
          <a:ln w="63500" cap="flat" cmpd="sng">
            <a:solidFill>
              <a:srgbClr val="71A2C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30;p21"/>
          <p:cNvCxnSpPr/>
          <p:nvPr/>
        </p:nvCxnSpPr>
        <p:spPr>
          <a:xfrm rot="10800000">
            <a:off x="-20583" y="3677552"/>
            <a:ext cx="12444248" cy="0"/>
          </a:xfrm>
          <a:prstGeom prst="straightConnector1">
            <a:avLst/>
          </a:prstGeom>
          <a:noFill/>
          <a:ln w="63500" cap="flat" cmpd="sng">
            <a:solidFill>
              <a:srgbClr val="3F6E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31;p21"/>
          <p:cNvCxnSpPr/>
          <p:nvPr/>
        </p:nvCxnSpPr>
        <p:spPr>
          <a:xfrm rot="10800000">
            <a:off x="-20583" y="3787090"/>
            <a:ext cx="12444248" cy="0"/>
          </a:xfrm>
          <a:prstGeom prst="straightConnector1">
            <a:avLst/>
          </a:prstGeom>
          <a:noFill/>
          <a:ln w="63500" cap="flat" cmpd="sng">
            <a:solidFill>
              <a:srgbClr val="8B6E4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" name="Google Shape;32;p21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5385702"/>
            <a:ext cx="5391524" cy="1403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22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412" y="6205123"/>
            <a:ext cx="2210457" cy="575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22"/>
          <p:cNvCxnSpPr/>
          <p:nvPr/>
        </p:nvCxnSpPr>
        <p:spPr>
          <a:xfrm rot="10800000">
            <a:off x="2546407" y="6493964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71A2C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" name="Google Shape;40;p22"/>
          <p:cNvCxnSpPr/>
          <p:nvPr/>
        </p:nvCxnSpPr>
        <p:spPr>
          <a:xfrm rot="10800000">
            <a:off x="2546407" y="6570845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3F6E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" name="Google Shape;41;p22"/>
          <p:cNvCxnSpPr/>
          <p:nvPr/>
        </p:nvCxnSpPr>
        <p:spPr>
          <a:xfrm rot="10800000">
            <a:off x="2546407" y="6646517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8B6E4A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23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412" y="6205123"/>
            <a:ext cx="2210457" cy="575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23"/>
          <p:cNvCxnSpPr/>
          <p:nvPr/>
        </p:nvCxnSpPr>
        <p:spPr>
          <a:xfrm rot="10800000">
            <a:off x="2546407" y="6493964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71A2C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" name="Google Shape;51;p23"/>
          <p:cNvCxnSpPr/>
          <p:nvPr/>
        </p:nvCxnSpPr>
        <p:spPr>
          <a:xfrm rot="10800000">
            <a:off x="2546407" y="6570845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3F6E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" name="Google Shape;52;p23"/>
          <p:cNvCxnSpPr/>
          <p:nvPr/>
        </p:nvCxnSpPr>
        <p:spPr>
          <a:xfrm rot="10800000">
            <a:off x="2546407" y="6646517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8B6E4A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24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412" y="6205123"/>
            <a:ext cx="2210457" cy="575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24"/>
          <p:cNvCxnSpPr/>
          <p:nvPr/>
        </p:nvCxnSpPr>
        <p:spPr>
          <a:xfrm rot="10800000">
            <a:off x="2546407" y="6493964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71A2C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" name="Google Shape;58;p24"/>
          <p:cNvCxnSpPr/>
          <p:nvPr/>
        </p:nvCxnSpPr>
        <p:spPr>
          <a:xfrm rot="10800000">
            <a:off x="2546407" y="6570845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3F6E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59;p24"/>
          <p:cNvCxnSpPr/>
          <p:nvPr/>
        </p:nvCxnSpPr>
        <p:spPr>
          <a:xfrm rot="10800000">
            <a:off x="2546407" y="6646517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8B6E4A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25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412" y="6205123"/>
            <a:ext cx="2210457" cy="575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25"/>
          <p:cNvCxnSpPr/>
          <p:nvPr/>
        </p:nvCxnSpPr>
        <p:spPr>
          <a:xfrm rot="10800000">
            <a:off x="2546407" y="6493964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71A2C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" name="Google Shape;64;p25"/>
          <p:cNvCxnSpPr/>
          <p:nvPr/>
        </p:nvCxnSpPr>
        <p:spPr>
          <a:xfrm rot="10800000">
            <a:off x="2546407" y="6570845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3F6E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25"/>
          <p:cNvCxnSpPr/>
          <p:nvPr/>
        </p:nvCxnSpPr>
        <p:spPr>
          <a:xfrm rot="10800000">
            <a:off x="2546407" y="6646517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8B6E4A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ndar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26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412" y="6205123"/>
            <a:ext cx="2210457" cy="575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26"/>
          <p:cNvCxnSpPr/>
          <p:nvPr/>
        </p:nvCxnSpPr>
        <p:spPr>
          <a:xfrm rot="10800000">
            <a:off x="2546407" y="6493964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71A2C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" name="Google Shape;73;p26"/>
          <p:cNvCxnSpPr/>
          <p:nvPr/>
        </p:nvCxnSpPr>
        <p:spPr>
          <a:xfrm rot="10800000">
            <a:off x="2546407" y="6570845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3F6E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" name="Google Shape;74;p26"/>
          <p:cNvCxnSpPr/>
          <p:nvPr/>
        </p:nvCxnSpPr>
        <p:spPr>
          <a:xfrm rot="10800000">
            <a:off x="2546407" y="6646517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8B6E4A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ndar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7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412" y="6205123"/>
            <a:ext cx="2210457" cy="575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27"/>
          <p:cNvCxnSpPr/>
          <p:nvPr/>
        </p:nvCxnSpPr>
        <p:spPr>
          <a:xfrm rot="10800000">
            <a:off x="2546407" y="6493964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71A2C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" name="Google Shape;82;p27"/>
          <p:cNvCxnSpPr/>
          <p:nvPr/>
        </p:nvCxnSpPr>
        <p:spPr>
          <a:xfrm rot="10800000">
            <a:off x="2546407" y="6570845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3F6E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" name="Google Shape;83;p27"/>
          <p:cNvCxnSpPr/>
          <p:nvPr/>
        </p:nvCxnSpPr>
        <p:spPr>
          <a:xfrm rot="10800000">
            <a:off x="2546407" y="6646517"/>
            <a:ext cx="8189326" cy="0"/>
          </a:xfrm>
          <a:prstGeom prst="straightConnector1">
            <a:avLst/>
          </a:prstGeom>
          <a:noFill/>
          <a:ln w="38100" cap="flat" cmpd="sng">
            <a:solidFill>
              <a:srgbClr val="8B6E4A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ndara"/>
              <a:buNone/>
              <a:defRPr sz="4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c7d90eaa5_2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gec7d90eaa5_2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gec7d90eaa5_2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gec7d90eaa5_2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gec7d90eaa5_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doi.org/10.1016/j.advwatres.2020.103701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>
            <a:spLocks noGrp="1"/>
          </p:cNvSpPr>
          <p:nvPr>
            <p:ph type="ctrTitle"/>
          </p:nvPr>
        </p:nvSpPr>
        <p:spPr>
          <a:xfrm>
            <a:off x="409902" y="2227866"/>
            <a:ext cx="11372196" cy="132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ra"/>
              <a:buNone/>
            </a:pPr>
            <a:r>
              <a:rPr lang="en-US"/>
              <a:t>Demo 1: Flow</a:t>
            </a:r>
            <a:endParaRPr/>
          </a:p>
        </p:txBody>
      </p:sp>
      <p:sp>
        <p:nvSpPr>
          <p:cNvPr id="180" name="Google Shape;180;p1"/>
          <p:cNvSpPr txBox="1">
            <a:spLocks noGrp="1"/>
          </p:cNvSpPr>
          <p:nvPr>
            <p:ph type="subTitle" idx="1"/>
          </p:nvPr>
        </p:nvSpPr>
        <p:spPr>
          <a:xfrm>
            <a:off x="409902" y="4196069"/>
            <a:ext cx="10288578" cy="271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000"/>
              <a:t>Daniil Svyatsky &amp; J. David Moulton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Los Alamos National Laboratory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 txBox="1">
            <a:spLocks noGrp="1"/>
          </p:cNvSpPr>
          <p:nvPr>
            <p:ph type="title"/>
          </p:nvPr>
        </p:nvSpPr>
        <p:spPr>
          <a:xfrm>
            <a:off x="3537150" y="2077600"/>
            <a:ext cx="52872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ndara"/>
              <a:buNone/>
            </a:pPr>
            <a:r>
              <a:rPr lang="en-US"/>
              <a:t>Jump to notebook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 txBox="1">
            <a:spLocks noGrp="1"/>
          </p:cNvSpPr>
          <p:nvPr>
            <p:ph type="title"/>
          </p:nvPr>
        </p:nvSpPr>
        <p:spPr>
          <a:xfrm>
            <a:off x="838200" y="685567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ra"/>
              <a:buNone/>
            </a:pPr>
            <a:r>
              <a:rPr lang="en-US"/>
              <a:t>Overland Flow</a:t>
            </a:r>
            <a:endParaRPr/>
          </a:p>
        </p:txBody>
      </p:sp>
      <p:sp>
        <p:nvSpPr>
          <p:cNvPr id="248" name="Google Shape;248;p10"/>
          <p:cNvSpPr txBox="1">
            <a:spLocks noGrp="1"/>
          </p:cNvSpPr>
          <p:nvPr>
            <p:ph type="body" idx="1"/>
          </p:nvPr>
        </p:nvSpPr>
        <p:spPr>
          <a:xfrm>
            <a:off x="838200" y="389662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Diffusion Wave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d302837fe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Diffusive wave model (DSW)</a:t>
            </a:r>
            <a:endParaRPr/>
          </a:p>
        </p:txBody>
      </p:sp>
      <p:sp>
        <p:nvSpPr>
          <p:cNvPr id="254" name="Google Shape;254;ged302837fe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model has been used to simulate overland flow in wetlands and open channels.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Describe shallow water movement across land surface: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rainfall has exceeded the infiltration rate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entire soil column becomes completely saturated and water exfiltrates at the surface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ndara"/>
              <a:buNone/>
            </a:pPr>
            <a:r>
              <a:rPr lang="en-US"/>
              <a:t>Diffusive Wave Model of Overland Flow</a:t>
            </a:r>
            <a:endParaRPr/>
          </a:p>
        </p:txBody>
      </p:sp>
      <p:sp>
        <p:nvSpPr>
          <p:cNvPr id="260" name="Google Shape;260;p11"/>
          <p:cNvSpPr txBox="1">
            <a:spLocks noGrp="1"/>
          </p:cNvSpPr>
          <p:nvPr>
            <p:ph type="body" idx="1"/>
          </p:nvPr>
        </p:nvSpPr>
        <p:spPr>
          <a:xfrm>
            <a:off x="373625" y="2574625"/>
            <a:ext cx="6640800" cy="24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9600"/>
              <a:t>Q</a:t>
            </a:r>
            <a:r>
              <a:rPr lang="en-US" sz="9600" baseline="-25000"/>
              <a:t> </a:t>
            </a:r>
            <a:r>
              <a:rPr lang="en-US" sz="9600"/>
              <a:t>- sources [mol m</a:t>
            </a:r>
            <a:r>
              <a:rPr lang="en-US" sz="9600" baseline="30000"/>
              <a:t> -2 </a:t>
            </a:r>
            <a:r>
              <a:rPr lang="en-US" sz="9600"/>
              <a:t>s</a:t>
            </a:r>
            <a:r>
              <a:rPr lang="en-US" sz="9600" baseline="30000"/>
              <a:t>-1</a:t>
            </a:r>
            <a:r>
              <a:rPr lang="en-US" sz="9600"/>
              <a:t> ]</a:t>
            </a:r>
            <a:endParaRPr sz="96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9600"/>
              <a:t>n</a:t>
            </a:r>
            <a:r>
              <a:rPr lang="en-US" sz="9600" baseline="-25000"/>
              <a:t>mann</a:t>
            </a:r>
            <a:r>
              <a:rPr lang="en-US" sz="9600"/>
              <a:t>- Manning coefficient [s m</a:t>
            </a:r>
            <a:r>
              <a:rPr lang="en-US" sz="9600" baseline="30000"/>
              <a:t>-1/3</a:t>
            </a:r>
            <a:r>
              <a:rPr lang="en-US" sz="9600"/>
              <a:t>]</a:t>
            </a:r>
            <a:endParaRPr sz="96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9600"/>
              <a:t>Z</a:t>
            </a:r>
            <a:r>
              <a:rPr lang="en-US" sz="9600" baseline="-25000"/>
              <a:t>s</a:t>
            </a:r>
            <a:r>
              <a:rPr lang="en-US" sz="9600"/>
              <a:t> - surface elevation [m</a:t>
            </a:r>
            <a:r>
              <a:rPr lang="en-US" sz="9600" baseline="30000"/>
              <a:t>-1</a:t>
            </a:r>
            <a:r>
              <a:rPr lang="en-US" sz="9600"/>
              <a:t>]</a:t>
            </a:r>
            <a:endParaRPr sz="96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Char char="●"/>
            </a:pPr>
            <a:r>
              <a:rPr lang="en-US" sz="9600">
                <a:latin typeface="Spectral"/>
                <a:ea typeface="Spectral"/>
                <a:cs typeface="Spectral"/>
                <a:sym typeface="Spectral"/>
              </a:rPr>
              <a:t>ε - </a:t>
            </a:r>
            <a:r>
              <a:rPr lang="en-US" sz="9600"/>
              <a:t>regularization [m]</a:t>
            </a:r>
            <a:endParaRPr sz="9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61" name="Google Shape;261;p11"/>
          <p:cNvSpPr txBox="1"/>
          <p:nvPr/>
        </p:nvSpPr>
        <p:spPr>
          <a:xfrm>
            <a:off x="977150" y="1768200"/>
            <a:ext cx="378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Wasantha Lal (1998)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605875" y="5340650"/>
            <a:ext cx="11504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where the unknowns are the ponded depth of water h</a:t>
            </a:r>
            <a:r>
              <a:rPr lang="en-US" sz="2000" baseline="-25000">
                <a:latin typeface="Verdana"/>
                <a:ea typeface="Verdana"/>
                <a:cs typeface="Verdana"/>
                <a:sym typeface="Verdana"/>
              </a:rPr>
              <a:t>w</a:t>
            </a: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 [m], and the flux of surface water </a:t>
            </a:r>
            <a:r>
              <a:rPr lang="en-US" sz="2000" b="1"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lang="en-US" sz="2000" b="1" baseline="-25000"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 [mol m</a:t>
            </a:r>
            <a:r>
              <a:rPr lang="en-US" sz="2000" baseline="30000"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 s</a:t>
            </a:r>
            <a:r>
              <a:rPr lang="en-US" sz="2000" baseline="30000"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]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3" name="Google Shape;26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450" y="1887353"/>
            <a:ext cx="5551950" cy="284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1796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ndara"/>
              <a:buNone/>
            </a:pPr>
            <a:r>
              <a:rPr lang="en-US"/>
              <a:t>Meshes for model design</a:t>
            </a:r>
            <a:endParaRPr/>
          </a:p>
        </p:txBody>
      </p:sp>
      <p:pic>
        <p:nvPicPr>
          <p:cNvPr id="269" name="Google Shape;26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900" y="1756400"/>
            <a:ext cx="3793974" cy="40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2"/>
          <p:cNvSpPr txBox="1"/>
          <p:nvPr/>
        </p:nvSpPr>
        <p:spPr>
          <a:xfrm>
            <a:off x="9377475" y="4831850"/>
            <a:ext cx="531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Ω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12"/>
          <p:cNvSpPr txBox="1"/>
          <p:nvPr/>
        </p:nvSpPr>
        <p:spPr>
          <a:xfrm>
            <a:off x="9377475" y="1624150"/>
            <a:ext cx="70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Г</a:t>
            </a:r>
            <a:r>
              <a:rPr lang="en-US" sz="3400" baseline="-25000">
                <a:latin typeface="Verdana"/>
                <a:ea typeface="Verdana"/>
                <a:cs typeface="Verdana"/>
                <a:sym typeface="Verdana"/>
              </a:rPr>
              <a:t>丄</a:t>
            </a:r>
            <a:endParaRPr sz="3400" baseline="-25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2" name="Google Shape;272;p12"/>
          <p:cNvSpPr txBox="1"/>
          <p:nvPr/>
        </p:nvSpPr>
        <p:spPr>
          <a:xfrm>
            <a:off x="9377475" y="3148150"/>
            <a:ext cx="70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Verdana"/>
                <a:ea typeface="Verdana"/>
                <a:cs typeface="Verdana"/>
                <a:sym typeface="Verdana"/>
              </a:rPr>
              <a:t>Г</a:t>
            </a:r>
            <a:endParaRPr sz="3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12"/>
          <p:cNvSpPr/>
          <p:nvPr/>
        </p:nvSpPr>
        <p:spPr>
          <a:xfrm>
            <a:off x="3701642" y="3437665"/>
            <a:ext cx="731425" cy="1714950"/>
          </a:xfrm>
          <a:custGeom>
            <a:avLst/>
            <a:gdLst/>
            <a:ahLst/>
            <a:cxnLst/>
            <a:rect l="l" t="t" r="r" b="b"/>
            <a:pathLst>
              <a:path w="29257" h="68598" extrusionOk="0">
                <a:moveTo>
                  <a:pt x="25275" y="68598"/>
                </a:moveTo>
                <a:cubicBezTo>
                  <a:pt x="21072" y="63731"/>
                  <a:pt x="498" y="50015"/>
                  <a:pt x="55" y="39396"/>
                </a:cubicBezTo>
                <a:cubicBezTo>
                  <a:pt x="-387" y="28777"/>
                  <a:pt x="17753" y="11448"/>
                  <a:pt x="22620" y="4885"/>
                </a:cubicBezTo>
                <a:cubicBezTo>
                  <a:pt x="27487" y="-1678"/>
                  <a:pt x="28151" y="829"/>
                  <a:pt x="29257" y="1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4" name="Google Shape;274;p12"/>
          <p:cNvSpPr/>
          <p:nvPr/>
        </p:nvSpPr>
        <p:spPr>
          <a:xfrm>
            <a:off x="3635037" y="2110750"/>
            <a:ext cx="875475" cy="1249950"/>
          </a:xfrm>
          <a:custGeom>
            <a:avLst/>
            <a:gdLst/>
            <a:ahLst/>
            <a:cxnLst/>
            <a:rect l="l" t="t" r="r" b="b"/>
            <a:pathLst>
              <a:path w="35019" h="49998" extrusionOk="0">
                <a:moveTo>
                  <a:pt x="31922" y="49998"/>
                </a:moveTo>
                <a:cubicBezTo>
                  <a:pt x="26613" y="45721"/>
                  <a:pt x="-451" y="32668"/>
                  <a:pt x="65" y="24335"/>
                </a:cubicBezTo>
                <a:cubicBezTo>
                  <a:pt x="581" y="16002"/>
                  <a:pt x="29193" y="4056"/>
                  <a:pt x="35019" y="0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1796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ndara"/>
              <a:buNone/>
            </a:pPr>
            <a:r>
              <a:rPr lang="en-US"/>
              <a:t>Overland Flow on a planar hillslope</a:t>
            </a:r>
            <a:endParaRPr/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104"/>
            <a:ext cx="5298300" cy="30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"/>
          <p:cNvSpPr txBox="1"/>
          <p:nvPr/>
        </p:nvSpPr>
        <p:spPr>
          <a:xfrm>
            <a:off x="6247125" y="4101800"/>
            <a:ext cx="49776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Verdana"/>
              <a:buChar char="●"/>
            </a:pPr>
            <a:r>
              <a:rPr lang="en-US" sz="2300">
                <a:latin typeface="Verdana"/>
                <a:ea typeface="Verdana"/>
                <a:cs typeface="Verdana"/>
                <a:sym typeface="Verdana"/>
              </a:rPr>
              <a:t>Case1: no flow BC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Verdana"/>
              <a:buChar char="●"/>
            </a:pPr>
            <a:r>
              <a:rPr lang="en-US" sz="2300">
                <a:latin typeface="Verdana"/>
                <a:ea typeface="Verdana"/>
                <a:cs typeface="Verdana"/>
                <a:sym typeface="Verdana"/>
              </a:rPr>
              <a:t>Case2: critical depth BC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Verdana"/>
              <a:buChar char="●"/>
            </a:pPr>
            <a:r>
              <a:rPr lang="en-US" sz="2300">
                <a:latin typeface="Verdana"/>
                <a:ea typeface="Verdana"/>
                <a:cs typeface="Verdana"/>
                <a:sym typeface="Verdana"/>
              </a:rPr>
              <a:t>Case3: zero gradient BC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Verdana"/>
              <a:buChar char="●"/>
            </a:pPr>
            <a:r>
              <a:rPr lang="en-US" sz="2300">
                <a:latin typeface="Verdana"/>
                <a:ea typeface="Verdana"/>
                <a:cs typeface="Verdana"/>
                <a:sym typeface="Verdana"/>
              </a:rPr>
              <a:t>Case4: max depth BC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48DCE-1FBF-138E-86AD-69A84A45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722" y="1453052"/>
            <a:ext cx="4977600" cy="26834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>
            <a:spLocks noGrp="1"/>
          </p:cNvSpPr>
          <p:nvPr>
            <p:ph type="title"/>
          </p:nvPr>
        </p:nvSpPr>
        <p:spPr>
          <a:xfrm>
            <a:off x="3371225" y="2632700"/>
            <a:ext cx="5243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ndara"/>
              <a:buNone/>
            </a:pPr>
            <a:r>
              <a:rPr lang="en-US"/>
              <a:t>Jump to notebook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838200" y="685567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ra"/>
              <a:buNone/>
            </a:pPr>
            <a:r>
              <a:rPr lang="en-US"/>
              <a:t>Integrated Hydrology</a:t>
            </a:r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body" idx="1"/>
          </p:nvPr>
        </p:nvSpPr>
        <p:spPr>
          <a:xfrm>
            <a:off x="838200" y="389662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Coupled surface and subsurface flow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c7d90eaa5_2_75"/>
          <p:cNvSpPr txBox="1">
            <a:spLocks noGrp="1"/>
          </p:cNvSpPr>
          <p:nvPr>
            <p:ph type="title"/>
          </p:nvPr>
        </p:nvSpPr>
        <p:spPr>
          <a:xfrm>
            <a:off x="537575" y="151897"/>
            <a:ext cx="111867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Arcos Multiphysics Framework</a:t>
            </a:r>
            <a:endParaRPr/>
          </a:p>
        </p:txBody>
      </p:sp>
      <p:pic>
        <p:nvPicPr>
          <p:cNvPr id="300" name="Google Shape;300;gec7d90eaa5_2_75" descr="arcos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09" y="4762915"/>
            <a:ext cx="4514502" cy="16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ec7d90eaa5_2_75" descr="arcos2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7090" y="2749916"/>
            <a:ext cx="3860654" cy="307733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ec7d90eaa5_2_75"/>
          <p:cNvSpPr txBox="1"/>
          <p:nvPr/>
        </p:nvSpPr>
        <p:spPr>
          <a:xfrm>
            <a:off x="2714583" y="4324095"/>
            <a:ext cx="2508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Dynamic Data Manager</a:t>
            </a:r>
            <a:endParaRPr/>
          </a:p>
        </p:txBody>
      </p:sp>
      <p:sp>
        <p:nvSpPr>
          <p:cNvPr id="303" name="Google Shape;303;gec7d90eaa5_2_75"/>
          <p:cNvSpPr txBox="1"/>
          <p:nvPr/>
        </p:nvSpPr>
        <p:spPr>
          <a:xfrm>
            <a:off x="8327743" y="5921105"/>
            <a:ext cx="2124648" cy="367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Dependency Graph</a:t>
            </a:r>
            <a:endParaRPr/>
          </a:p>
        </p:txBody>
      </p:sp>
      <p:sp>
        <p:nvSpPr>
          <p:cNvPr id="304" name="Google Shape;304;gec7d90eaa5_2_75"/>
          <p:cNvSpPr txBox="1"/>
          <p:nvPr/>
        </p:nvSpPr>
        <p:spPr>
          <a:xfrm>
            <a:off x="2906390" y="6363243"/>
            <a:ext cx="2124648" cy="367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 Kernel Tree</a:t>
            </a:r>
            <a:endParaRPr/>
          </a:p>
        </p:txBody>
      </p:sp>
      <p:sp>
        <p:nvSpPr>
          <p:cNvPr id="305" name="Google Shape;305;gec7d90eaa5_2_75"/>
          <p:cNvSpPr txBox="1">
            <a:spLocks noGrp="1"/>
          </p:cNvSpPr>
          <p:nvPr>
            <p:ph type="sldNum" idx="4294967295"/>
          </p:nvPr>
        </p:nvSpPr>
        <p:spPr>
          <a:xfrm>
            <a:off x="1524000" y="127222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ec7d90eaa5_2_75"/>
          <p:cNvSpPr txBox="1"/>
          <p:nvPr/>
        </p:nvSpPr>
        <p:spPr>
          <a:xfrm>
            <a:off x="7181578" y="6447703"/>
            <a:ext cx="36230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Coon et al. Env. Model. &amp; Soft. 2016</a:t>
            </a:r>
            <a:endParaRPr/>
          </a:p>
        </p:txBody>
      </p:sp>
      <p:sp>
        <p:nvSpPr>
          <p:cNvPr id="307" name="Google Shape;307;gec7d90eaa5_2_75"/>
          <p:cNvSpPr txBox="1"/>
          <p:nvPr/>
        </p:nvSpPr>
        <p:spPr>
          <a:xfrm>
            <a:off x="537575" y="940300"/>
            <a:ext cx="85578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Arcos multiphysics framework, is a fully functional framework serving Amanzi and ATS, but may also be viewed as a reference implementation to explore interface designs, coupling strategies and outreach to the community.</a:t>
            </a:r>
            <a:endParaRPr sz="1200"/>
          </a:p>
        </p:txBody>
      </p:sp>
      <p:pic>
        <p:nvPicPr>
          <p:cNvPr id="308" name="Google Shape;308;gec7d90eaa5_2_75" descr="image-04-large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77476" y="151896"/>
            <a:ext cx="2259283" cy="15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ec7d90eaa5_2_75" descr="2244612961_c95747604d_b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02177" y="1057607"/>
            <a:ext cx="1829156" cy="137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ec7d90eaa5_2_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8200" y="2266316"/>
            <a:ext cx="4360106" cy="205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c7d90eaa5_0_0"/>
          <p:cNvSpPr txBox="1">
            <a:spLocks noGrp="1"/>
          </p:cNvSpPr>
          <p:nvPr>
            <p:ph type="title"/>
          </p:nvPr>
        </p:nvSpPr>
        <p:spPr>
          <a:xfrm>
            <a:off x="799350" y="3457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Coupling: Approach</a:t>
            </a:r>
            <a:endParaRPr/>
          </a:p>
        </p:txBody>
      </p:sp>
      <p:sp>
        <p:nvSpPr>
          <p:cNvPr id="316" name="Google Shape;316;gec7d90eaa5_0_0"/>
          <p:cNvSpPr txBox="1">
            <a:spLocks noGrp="1"/>
          </p:cNvSpPr>
          <p:nvPr>
            <p:ph type="body" idx="1"/>
          </p:nvPr>
        </p:nvSpPr>
        <p:spPr>
          <a:xfrm>
            <a:off x="799350" y="2247400"/>
            <a:ext cx="7354500" cy="387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Develop and test </a:t>
            </a:r>
            <a:r>
              <a:rPr lang="en-US" sz="2000">
                <a:solidFill>
                  <a:schemeClr val="accent5"/>
                </a:solidFill>
              </a:rPr>
              <a:t>Process Kernels (PKs),</a:t>
            </a:r>
            <a:r>
              <a:rPr lang="en-US" sz="2000"/>
              <a:t> such as, flow, transport, and energy in isolation.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Develop </a:t>
            </a:r>
            <a:r>
              <a:rPr lang="en-US" sz="2000">
                <a:solidFill>
                  <a:schemeClr val="accent5"/>
                </a:solidFill>
              </a:rPr>
              <a:t>Multi-Process Couplers (MPCs)</a:t>
            </a:r>
            <a:r>
              <a:rPr lang="en-US" sz="2000"/>
              <a:t> to create and test an integrated model.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MPCs fall in two categories: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>
                <a:solidFill>
                  <a:schemeClr val="accent5"/>
                </a:solidFill>
              </a:rPr>
              <a:t>Strong:</a:t>
            </a:r>
            <a:r>
              <a:rPr lang="en-US" sz="2000"/>
              <a:t> forms and solves a single system of equations (e.g., fully implicit)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>
                <a:solidFill>
                  <a:schemeClr val="accent5"/>
                </a:solidFill>
              </a:rPr>
              <a:t>Weak: </a:t>
            </a:r>
            <a:r>
              <a:rPr lang="en-US" sz="2000"/>
              <a:t>sequentially steps cycles through the process kernels (typical in flow and transport)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>
                <a:solidFill>
                  <a:schemeClr val="accent5"/>
                </a:solidFill>
              </a:rPr>
              <a:t>Users </a:t>
            </a:r>
            <a:r>
              <a:rPr lang="en-US" sz="2000"/>
              <a:t>are able to express the coupled model at high-level in the input file using PK-trees.</a:t>
            </a:r>
            <a:endParaRPr sz="2000"/>
          </a:p>
        </p:txBody>
      </p:sp>
      <p:pic>
        <p:nvPicPr>
          <p:cNvPr id="317" name="Google Shape;317;gec7d90eaa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2125" y="2608275"/>
            <a:ext cx="4343975" cy="21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ec7d90eaa5_0_0"/>
          <p:cNvSpPr txBox="1"/>
          <p:nvPr/>
        </p:nvSpPr>
        <p:spPr>
          <a:xfrm>
            <a:off x="7959525" y="4610825"/>
            <a:ext cx="41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PK-tree describing integrated hydrology.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9" name="Google Shape;319;gec7d90eaa5_0_0"/>
          <p:cNvSpPr txBox="1"/>
          <p:nvPr/>
        </p:nvSpPr>
        <p:spPr>
          <a:xfrm>
            <a:off x="3455700" y="1514300"/>
            <a:ext cx="559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0" name="Google Shape;320;gec7d90eaa5_0_0"/>
          <p:cNvSpPr txBox="1"/>
          <p:nvPr/>
        </p:nvSpPr>
        <p:spPr>
          <a:xfrm>
            <a:off x="863925" y="1397800"/>
            <a:ext cx="1125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Arcos framework supports a flexible and phased approach to development and testing: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>
            <a:spLocks noGrp="1"/>
          </p:cNvSpPr>
          <p:nvPr>
            <p:ph type="title"/>
          </p:nvPr>
        </p:nvSpPr>
        <p:spPr>
          <a:xfrm>
            <a:off x="838200" y="1025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ndara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86" name="Google Shape;186;p2"/>
          <p:cNvSpPr txBox="1">
            <a:spLocks noGrp="1"/>
          </p:cNvSpPr>
          <p:nvPr>
            <p:ph type="body" idx="1"/>
          </p:nvPr>
        </p:nvSpPr>
        <p:spPr>
          <a:xfrm>
            <a:off x="838200" y="1451113"/>
            <a:ext cx="10515600" cy="464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400" dirty="0"/>
              <a:t>Flow Modeling and Simulation with ATS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Flow is a critical driver in ecosystem dynamics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Variably saturated flow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Richards’ Equation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Infiltration in 1D column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Overland flow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Diffusive Wave Equation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Simple geometry, rainfall inducing flow, highlight different outflow boundary conditions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Integrated Hydrology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Coupling of Surface/Subsurface flow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Hillslope hydrology </a:t>
            </a:r>
            <a:r>
              <a:rPr lang="en-US" dirty="0" err="1"/>
              <a:t>spinup</a:t>
            </a:r>
            <a:r>
              <a:rPr lang="en-US" dirty="0"/>
              <a:t> simulation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Hillslope irrigation simulation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dirty="0"/>
          </a:p>
          <a:p>
            <a:pPr marL="685800" lvl="1" indent="-1219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c7d90eaa5_0_70"/>
          <p:cNvSpPr txBox="1">
            <a:spLocks noGrp="1"/>
          </p:cNvSpPr>
          <p:nvPr>
            <p:ph type="title"/>
          </p:nvPr>
        </p:nvSpPr>
        <p:spPr>
          <a:xfrm>
            <a:off x="799350" y="3457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Hydrology: Coupling Details</a:t>
            </a:r>
            <a:endParaRPr/>
          </a:p>
        </p:txBody>
      </p:sp>
      <p:sp>
        <p:nvSpPr>
          <p:cNvPr id="365" name="Google Shape;365;gec7d90eaa5_0_70"/>
          <p:cNvSpPr txBox="1">
            <a:spLocks noGrp="1"/>
          </p:cNvSpPr>
          <p:nvPr>
            <p:ph type="body" idx="1"/>
          </p:nvPr>
        </p:nvSpPr>
        <p:spPr>
          <a:xfrm>
            <a:off x="514475" y="1626281"/>
            <a:ext cx="6382770" cy="37596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Combine matrices (and or Jacobians) of the two models together in a single system.</a:t>
            </a:r>
            <a:endParaRPr sz="2000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Use continuity of normal flux and pressure to create this fully coupled system.</a:t>
            </a:r>
            <a:endParaRPr sz="2000" dirty="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rewrite ponded depth as pressure </a:t>
            </a:r>
            <a:endParaRPr sz="2000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Appropriately match entities from one domain to the other, e.g., normal flux from a subsurface face is a source in that cell for surface flow.</a:t>
            </a:r>
            <a:endParaRPr sz="2000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 dirty="0"/>
              <a:t>Ensure conservation of mass </a:t>
            </a:r>
            <a:endParaRPr sz="2000" b="1" dirty="0"/>
          </a:p>
        </p:txBody>
      </p:sp>
      <p:sp>
        <p:nvSpPr>
          <p:cNvPr id="368" name="Google Shape;368;gec7d90eaa5_0_70"/>
          <p:cNvSpPr txBox="1"/>
          <p:nvPr/>
        </p:nvSpPr>
        <p:spPr>
          <a:xfrm>
            <a:off x="6808475" y="5677150"/>
            <a:ext cx="41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9" name="Google Shape;369;gec7d90eaa5_0_70"/>
          <p:cNvSpPr txBox="1"/>
          <p:nvPr/>
        </p:nvSpPr>
        <p:spPr>
          <a:xfrm>
            <a:off x="7463375" y="5094675"/>
            <a:ext cx="4339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Schematic showing the locations on the mesh of the discrete unknowns in the subsurface flow (pressure: p - cells, 𝞴- faces ), q normal flux; and surface flow (ponded depth: h- cells, </a:t>
            </a:r>
            <a:r>
              <a:rPr lang="en-US" dirty="0" err="1">
                <a:latin typeface="Verdana"/>
                <a:ea typeface="Verdana"/>
                <a:cs typeface="Verdana"/>
                <a:sym typeface="Verdana"/>
              </a:rPr>
              <a:t>qs</a:t>
            </a: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 normal flux).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0" name="Google Shape;370;gec7d90eaa5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599" y="1514301"/>
            <a:ext cx="4484831" cy="370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ec7d90eaa5_0_70"/>
          <p:cNvSpPr txBox="1"/>
          <p:nvPr/>
        </p:nvSpPr>
        <p:spPr>
          <a:xfrm>
            <a:off x="514475" y="5734475"/>
            <a:ext cx="651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Coon E. T., et al., 2020, </a:t>
            </a:r>
            <a:r>
              <a:rPr lang="en-US">
                <a:solidFill>
                  <a:srgbClr val="0C7DBB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https://doi.org/10.1016/j.advwatres.2020.103701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66FD7D-9749-7372-28F5-0F94A320E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9"/>
          <a:stretch>
            <a:fillRect/>
          </a:stretch>
        </p:blipFill>
        <p:spPr>
          <a:xfrm>
            <a:off x="7341856" y="1345959"/>
            <a:ext cx="4461019" cy="4166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6649-A1CE-0ED3-D6BD-D956884C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0988D-B57E-3D24-353E-7739F0887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Domain</a:t>
            </a:r>
          </a:p>
          <a:p>
            <a:r>
              <a:rPr lang="en-US" dirty="0"/>
              <a:t>Process Kernel Tree</a:t>
            </a:r>
          </a:p>
          <a:p>
            <a:r>
              <a:rPr lang="en-US" dirty="0"/>
              <a:t>Model parameters</a:t>
            </a:r>
          </a:p>
          <a:p>
            <a:r>
              <a:rPr lang="en-US" dirty="0"/>
              <a:t>Initial and Boundary conditions</a:t>
            </a:r>
          </a:p>
          <a:p>
            <a:r>
              <a:rPr lang="en-US" dirty="0"/>
              <a:t>Setting Forcing</a:t>
            </a:r>
          </a:p>
        </p:txBody>
      </p:sp>
    </p:spTree>
    <p:extLst>
      <p:ext uri="{BB962C8B-B14F-4D97-AF65-F5344CB8AC3E}">
        <p14:creationId xmlns:p14="http://schemas.microsoft.com/office/powerpoint/2010/main" val="2200624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45A2-47BF-3AC1-9E41-AEF5A0B0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Domain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1B85E-4FA3-9339-91BC-49923A6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44" b="7904"/>
          <a:stretch>
            <a:fillRect/>
          </a:stretch>
        </p:blipFill>
        <p:spPr>
          <a:xfrm>
            <a:off x="297713" y="1112109"/>
            <a:ext cx="5467410" cy="2316892"/>
          </a:xfrm>
          <a:prstGeom prst="rect">
            <a:avLst/>
          </a:prstGeom>
        </p:spPr>
      </p:pic>
      <p:pic>
        <p:nvPicPr>
          <p:cNvPr id="7" name="Picture 6" descr="Chart, surface chart&#10;&#10;AI-generated content may be incorrect.">
            <a:extLst>
              <a:ext uri="{FF2B5EF4-FFF2-40B4-BE49-F238E27FC236}">
                <a16:creationId xmlns:a16="http://schemas.microsoft.com/office/drawing/2014/main" id="{26C57158-F686-1CE0-5CD4-05DB9286DC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04" b="7831"/>
          <a:stretch>
            <a:fillRect/>
          </a:stretch>
        </p:blipFill>
        <p:spPr>
          <a:xfrm>
            <a:off x="1" y="3898557"/>
            <a:ext cx="5840792" cy="2316892"/>
          </a:xfrm>
          <a:prstGeom prst="rect">
            <a:avLst/>
          </a:prstGeom>
        </p:spPr>
      </p:pic>
      <p:pic>
        <p:nvPicPr>
          <p:cNvPr id="9" name="Picture 8" descr="A picture containing text&#10;&#10;AI-generated content may be incorrect.">
            <a:extLst>
              <a:ext uri="{FF2B5EF4-FFF2-40B4-BE49-F238E27FC236}">
                <a16:creationId xmlns:a16="http://schemas.microsoft.com/office/drawing/2014/main" id="{ADE66A42-4007-BAF8-D97A-40142FECF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299" y="365125"/>
            <a:ext cx="4314259" cy="60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c7d90eaa5_0_26"/>
          <p:cNvSpPr txBox="1">
            <a:spLocks noGrp="1"/>
          </p:cNvSpPr>
          <p:nvPr>
            <p:ph type="title"/>
          </p:nvPr>
        </p:nvSpPr>
        <p:spPr>
          <a:xfrm>
            <a:off x="799350" y="3457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Process Kernel Tree</a:t>
            </a:r>
          </a:p>
        </p:txBody>
      </p:sp>
      <p:sp>
        <p:nvSpPr>
          <p:cNvPr id="326" name="Google Shape;326;gec7d90eaa5_0_26"/>
          <p:cNvSpPr txBox="1">
            <a:spLocks noGrp="1"/>
          </p:cNvSpPr>
          <p:nvPr>
            <p:ph type="body" idx="1"/>
          </p:nvPr>
        </p:nvSpPr>
        <p:spPr>
          <a:xfrm>
            <a:off x="863925" y="5333200"/>
            <a:ext cx="10936500" cy="7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400"/>
              <a:t>A single PK is the simplest PK-Tree you can have and doesn’t need a coupler, just the top-level cycle driver. </a:t>
            </a:r>
            <a:endParaRPr sz="2400"/>
          </a:p>
        </p:txBody>
      </p:sp>
      <p:sp>
        <p:nvSpPr>
          <p:cNvPr id="327" name="Google Shape;327;gec7d90eaa5_0_26"/>
          <p:cNvSpPr txBox="1"/>
          <p:nvPr/>
        </p:nvSpPr>
        <p:spPr>
          <a:xfrm>
            <a:off x="171800" y="4392600"/>
            <a:ext cx="43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Schematic of the PK-tree for subsurface flow.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8" name="Google Shape;328;gec7d90eaa5_0_26"/>
          <p:cNvSpPr txBox="1"/>
          <p:nvPr/>
        </p:nvSpPr>
        <p:spPr>
          <a:xfrm>
            <a:off x="3455700" y="1514300"/>
            <a:ext cx="559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9" name="Google Shape;329;gec7d90eaa5_0_26"/>
          <p:cNvSpPr txBox="1"/>
          <p:nvPr/>
        </p:nvSpPr>
        <p:spPr>
          <a:xfrm>
            <a:off x="863925" y="1397800"/>
            <a:ext cx="11250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First, we introduced subsurface flow using Richards Equation: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0" name="Google Shape;330;gec7d90eaa5_0_26"/>
          <p:cNvPicPr preferRelativeResize="0"/>
          <p:nvPr/>
        </p:nvPicPr>
        <p:blipFill rotWithShape="1">
          <a:blip r:embed="rId3">
            <a:alphaModFix/>
          </a:blip>
          <a:srcRect l="1409"/>
          <a:stretch/>
        </p:blipFill>
        <p:spPr>
          <a:xfrm>
            <a:off x="4983550" y="2194550"/>
            <a:ext cx="6882093" cy="22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ec7d90eaa5_0_26"/>
          <p:cNvSpPr txBox="1"/>
          <p:nvPr/>
        </p:nvSpPr>
        <p:spPr>
          <a:xfrm>
            <a:off x="5905725" y="4479950"/>
            <a:ext cx="41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2" name="Google Shape;332;gec7d90eaa5_0_26"/>
          <p:cNvSpPr txBox="1"/>
          <p:nvPr/>
        </p:nvSpPr>
        <p:spPr>
          <a:xfrm>
            <a:off x="4983550" y="4391450"/>
            <a:ext cx="6558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Input file showing the “cycle driver” element with the  PK-tree sublist for subsurface flow.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3" name="Google Shape;333;gec7d90eaa5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194560"/>
            <a:ext cx="4572000" cy="224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c7d90eaa5_0_39"/>
          <p:cNvSpPr txBox="1">
            <a:spLocks noGrp="1"/>
          </p:cNvSpPr>
          <p:nvPr>
            <p:ph type="title"/>
          </p:nvPr>
        </p:nvSpPr>
        <p:spPr>
          <a:xfrm>
            <a:off x="799350" y="3457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Process Kernel Tree</a:t>
            </a:r>
          </a:p>
        </p:txBody>
      </p:sp>
      <p:sp>
        <p:nvSpPr>
          <p:cNvPr id="339" name="Google Shape;339;gec7d90eaa5_0_39"/>
          <p:cNvSpPr txBox="1">
            <a:spLocks noGrp="1"/>
          </p:cNvSpPr>
          <p:nvPr>
            <p:ph type="body" idx="1"/>
          </p:nvPr>
        </p:nvSpPr>
        <p:spPr>
          <a:xfrm>
            <a:off x="863925" y="5333200"/>
            <a:ext cx="10936500" cy="7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400"/>
              <a:t>A single PK is the simplest PK-Tree you can have and doesn’t need a coupler, just the top-level cycle driver. </a:t>
            </a:r>
            <a:endParaRPr sz="2400"/>
          </a:p>
        </p:txBody>
      </p:sp>
      <p:sp>
        <p:nvSpPr>
          <p:cNvPr id="340" name="Google Shape;340;gec7d90eaa5_0_39"/>
          <p:cNvSpPr txBox="1"/>
          <p:nvPr/>
        </p:nvSpPr>
        <p:spPr>
          <a:xfrm>
            <a:off x="171800" y="4392600"/>
            <a:ext cx="430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Schematic of the PK-tree for overland flow.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1" name="Google Shape;341;gec7d90eaa5_0_39"/>
          <p:cNvSpPr txBox="1"/>
          <p:nvPr/>
        </p:nvSpPr>
        <p:spPr>
          <a:xfrm>
            <a:off x="3455700" y="1514300"/>
            <a:ext cx="559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2" name="Google Shape;342;gec7d90eaa5_0_39"/>
          <p:cNvSpPr txBox="1"/>
          <p:nvPr/>
        </p:nvSpPr>
        <p:spPr>
          <a:xfrm>
            <a:off x="863925" y="1397800"/>
            <a:ext cx="11250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Second, we introduced overland flow using a Diffusion Wave Equation: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3" name="Google Shape;343;gec7d90eaa5_0_39"/>
          <p:cNvSpPr txBox="1"/>
          <p:nvPr/>
        </p:nvSpPr>
        <p:spPr>
          <a:xfrm>
            <a:off x="5905725" y="4479950"/>
            <a:ext cx="41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4" name="Google Shape;344;gec7d90eaa5_0_39"/>
          <p:cNvSpPr txBox="1"/>
          <p:nvPr/>
        </p:nvSpPr>
        <p:spPr>
          <a:xfrm>
            <a:off x="4983550" y="4304100"/>
            <a:ext cx="6558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Input file showing the “cycle driver” element with the  PK-tree sublist for overland flow.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5" name="Google Shape;345;gec7d90eaa5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194560"/>
            <a:ext cx="4572000" cy="224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ec7d90eaa5_0_39"/>
          <p:cNvPicPr preferRelativeResize="0"/>
          <p:nvPr/>
        </p:nvPicPr>
        <p:blipFill rotWithShape="1">
          <a:blip r:embed="rId4">
            <a:alphaModFix/>
          </a:blip>
          <a:srcRect r="4012"/>
          <a:stretch/>
        </p:blipFill>
        <p:spPr>
          <a:xfrm>
            <a:off x="4922450" y="2184700"/>
            <a:ext cx="7269551" cy="202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c7d90eaa5_0_56"/>
          <p:cNvSpPr txBox="1">
            <a:spLocks noGrp="1"/>
          </p:cNvSpPr>
          <p:nvPr>
            <p:ph type="title"/>
          </p:nvPr>
        </p:nvSpPr>
        <p:spPr>
          <a:xfrm>
            <a:off x="838200" y="26363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Coupling (PK-Trees)</a:t>
            </a:r>
            <a:endParaRPr dirty="0"/>
          </a:p>
        </p:txBody>
      </p:sp>
      <p:sp>
        <p:nvSpPr>
          <p:cNvPr id="353" name="Google Shape;353;gec7d90eaa5_0_56"/>
          <p:cNvSpPr txBox="1"/>
          <p:nvPr/>
        </p:nvSpPr>
        <p:spPr>
          <a:xfrm>
            <a:off x="129500" y="5078538"/>
            <a:ext cx="47508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Schematic of the PK-tree for Integrated Hydrology (coupled overland and subsurface flow).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4" name="Google Shape;354;gec7d90eaa5_0_56"/>
          <p:cNvSpPr txBox="1"/>
          <p:nvPr/>
        </p:nvSpPr>
        <p:spPr>
          <a:xfrm>
            <a:off x="3455700" y="1514300"/>
            <a:ext cx="559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5" name="Google Shape;355;gec7d90eaa5_0_56"/>
          <p:cNvSpPr txBox="1"/>
          <p:nvPr/>
        </p:nvSpPr>
        <p:spPr>
          <a:xfrm>
            <a:off x="838200" y="1085989"/>
            <a:ext cx="11276025" cy="79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Finally, we couple surface and subsurface flow models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6" name="Google Shape;356;gec7d90eaa5_0_56"/>
          <p:cNvSpPr txBox="1"/>
          <p:nvPr/>
        </p:nvSpPr>
        <p:spPr>
          <a:xfrm>
            <a:off x="5905725" y="4479950"/>
            <a:ext cx="41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7" name="Google Shape;357;gec7d90eaa5_0_56"/>
          <p:cNvSpPr txBox="1"/>
          <p:nvPr/>
        </p:nvSpPr>
        <p:spPr>
          <a:xfrm>
            <a:off x="5191913" y="5065600"/>
            <a:ext cx="6558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Input file showing the “cycle driver” element with the  PK-tree sublist for coupled overland and subsurface flow (integrated hydrology).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8" name="Google Shape;358;gec7d90eaa5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00" y="2194560"/>
            <a:ext cx="4572000" cy="224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ec7d90eaa5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900" y="1883875"/>
            <a:ext cx="7360022" cy="30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27A75A-1C00-A8C4-0C05-0CAC8720AD3D}"/>
              </a:ext>
            </a:extLst>
          </p:cNvPr>
          <p:cNvSpPr txBox="1"/>
          <p:nvPr/>
        </p:nvSpPr>
        <p:spPr>
          <a:xfrm>
            <a:off x="420131" y="5723840"/>
            <a:ext cx="983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create the Integrated Hydrology model. </a:t>
            </a:r>
          </a:p>
          <a:p>
            <a:endParaRPr lang="en-US" sz="24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7415-0DCB-8AF4-53EF-275F6081B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5E51D-D6F6-2149-24DA-DA717A3CC130}"/>
              </a:ext>
            </a:extLst>
          </p:cNvPr>
          <p:cNvSpPr/>
          <p:nvPr/>
        </p:nvSpPr>
        <p:spPr>
          <a:xfrm>
            <a:off x="1240077" y="2066795"/>
            <a:ext cx="3645074" cy="5010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2D576-C528-48AE-AB52-94075FEE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Model Setup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3BD8D-D79D-8D49-9CF8-32DCFE78F688}"/>
              </a:ext>
            </a:extLst>
          </p:cNvPr>
          <p:cNvSpPr/>
          <p:nvPr/>
        </p:nvSpPr>
        <p:spPr>
          <a:xfrm>
            <a:off x="1240077" y="2702774"/>
            <a:ext cx="3832964" cy="5164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ADCEE1-CA09-9A46-B48E-E94BCA86264A}"/>
              </a:ext>
            </a:extLst>
          </p:cNvPr>
          <p:cNvSpPr/>
          <p:nvPr/>
        </p:nvSpPr>
        <p:spPr>
          <a:xfrm>
            <a:off x="1240077" y="3354127"/>
            <a:ext cx="3645074" cy="5164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0B240-7983-94EF-644A-5B77DF18F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Domain</a:t>
            </a:r>
          </a:p>
          <a:p>
            <a:r>
              <a:rPr lang="en-US" dirty="0"/>
              <a:t>Process Kernel Tree</a:t>
            </a:r>
          </a:p>
          <a:p>
            <a:r>
              <a:rPr lang="en-US" dirty="0"/>
              <a:t>Model parameters</a:t>
            </a:r>
          </a:p>
          <a:p>
            <a:r>
              <a:rPr lang="en-US" dirty="0"/>
              <a:t>Initial and Boundary conditions</a:t>
            </a:r>
          </a:p>
          <a:p>
            <a:r>
              <a:rPr lang="en-US" dirty="0"/>
              <a:t>Setting Forcing</a:t>
            </a:r>
          </a:p>
        </p:txBody>
      </p:sp>
    </p:spTree>
    <p:extLst>
      <p:ext uri="{BB962C8B-B14F-4D97-AF65-F5344CB8AC3E}">
        <p14:creationId xmlns:p14="http://schemas.microsoft.com/office/powerpoint/2010/main" val="706749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rrow&#10;&#10;AI-generated content may be incorrect.">
            <a:extLst>
              <a:ext uri="{FF2B5EF4-FFF2-40B4-BE49-F238E27FC236}">
                <a16:creationId xmlns:a16="http://schemas.microsoft.com/office/drawing/2014/main" id="{68B9E8D0-77C5-0710-FC84-57002849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89" y="409952"/>
            <a:ext cx="10584299" cy="5754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07EF0D-6D60-8074-E930-631CCE41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882" y="1973906"/>
            <a:ext cx="660400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45486-81A2-C5E2-D286-BA29A0E16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255" y="1677456"/>
            <a:ext cx="6604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C2F5CD-742D-4D71-DAFD-9D64B99C1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66" y="945024"/>
            <a:ext cx="6604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F3FE86-C730-C87A-DD25-9B9D5DDB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128" y="1410920"/>
            <a:ext cx="6604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FD7C1D-A514-BC9B-1E0F-859DCA6C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43" y="1185104"/>
            <a:ext cx="6604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01843-576E-D30D-6FC5-56D15094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320" y="2274520"/>
            <a:ext cx="660400" cy="86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7CDCF8-DACB-E1E3-43F6-5097B46F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71" y="2423449"/>
            <a:ext cx="660400" cy="863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411E38-2E73-BE7F-7C9C-06A376D4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409" y="2541056"/>
            <a:ext cx="660400" cy="86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8932AA-E4AB-C6AA-D57D-8C1CF1BB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760" y="2541056"/>
            <a:ext cx="660400" cy="863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9C4E3D-2521-B6F1-4E3A-8AAED534D9A9}"/>
              </a:ext>
            </a:extLst>
          </p:cNvPr>
          <p:cNvSpPr txBox="1"/>
          <p:nvPr/>
        </p:nvSpPr>
        <p:spPr>
          <a:xfrm>
            <a:off x="10332038" y="3539634"/>
            <a:ext cx="677108" cy="16409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no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5BCEE-7465-BD18-306D-328949D0C748}"/>
              </a:ext>
            </a:extLst>
          </p:cNvPr>
          <p:cNvSpPr txBox="1"/>
          <p:nvPr/>
        </p:nvSpPr>
        <p:spPr>
          <a:xfrm>
            <a:off x="4650637" y="4595769"/>
            <a:ext cx="1607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 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EAF0A-DDB3-9D95-ED5F-BB6E01CF22B9}"/>
              </a:ext>
            </a:extLst>
          </p:cNvPr>
          <p:cNvSpPr txBox="1"/>
          <p:nvPr/>
        </p:nvSpPr>
        <p:spPr>
          <a:xfrm>
            <a:off x="28953" y="2048704"/>
            <a:ext cx="677108" cy="16409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no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F68F7-488B-6D1E-007C-BFA93D85D62E}"/>
              </a:ext>
            </a:extLst>
          </p:cNvPr>
          <p:cNvSpPr txBox="1"/>
          <p:nvPr/>
        </p:nvSpPr>
        <p:spPr>
          <a:xfrm>
            <a:off x="10159299" y="2612396"/>
            <a:ext cx="1760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seepage  head</a:t>
            </a:r>
          </a:p>
        </p:txBody>
      </p:sp>
    </p:spTree>
    <p:extLst>
      <p:ext uri="{BB962C8B-B14F-4D97-AF65-F5344CB8AC3E}">
        <p14:creationId xmlns:p14="http://schemas.microsoft.com/office/powerpoint/2010/main" val="363113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c7d90eaa5_0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Jump to the notebook</a:t>
            </a:r>
            <a:endParaRPr/>
          </a:p>
        </p:txBody>
      </p:sp>
      <p:sp>
        <p:nvSpPr>
          <p:cNvPr id="377" name="Google Shape;377;gec7d90eaa5_0_6"/>
          <p:cNvSpPr txBox="1">
            <a:spLocks noGrp="1"/>
          </p:cNvSpPr>
          <p:nvPr>
            <p:ph type="body" idx="1"/>
          </p:nvPr>
        </p:nvSpPr>
        <p:spPr>
          <a:xfrm>
            <a:off x="689345" y="16908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dirty="0"/>
              <a:t>Integrated hydrology:</a:t>
            </a:r>
            <a:endParaRPr dirty="0"/>
          </a:p>
          <a:p>
            <a: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2D hillslope transect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explore model setup and run existing input file</a:t>
            </a:r>
            <a:endParaRPr dirty="0"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B661B-8DCE-77A0-E63C-31D344A7F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rrow&#10;&#10;AI-generated content may be incorrect.">
            <a:extLst>
              <a:ext uri="{FF2B5EF4-FFF2-40B4-BE49-F238E27FC236}">
                <a16:creationId xmlns:a16="http://schemas.microsoft.com/office/drawing/2014/main" id="{743748ED-1A10-AFAF-031E-9AB3318A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89" y="409952"/>
            <a:ext cx="10584299" cy="5754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A978FD-8AAC-26C6-A615-A99E0D96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882" y="1973906"/>
            <a:ext cx="660400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2C52E-C5C0-9761-C689-C6F1CA39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255" y="1677456"/>
            <a:ext cx="6604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9889E-2D8E-F79B-F2AC-EB37BD62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66" y="945024"/>
            <a:ext cx="6604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C60A28-6EF8-D077-4037-98E6109A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128" y="1410920"/>
            <a:ext cx="6604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4DA98-EBEF-0A73-5D21-8D204A28C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43" y="1185104"/>
            <a:ext cx="6604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1FFDC0-B839-F188-DBC2-1A04ECDC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320" y="2274520"/>
            <a:ext cx="660400" cy="86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B31AF-65F2-5AE7-DD70-2306CEFD4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71" y="2423449"/>
            <a:ext cx="660400" cy="863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C31D03-7693-E6F4-841E-3F36D697C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409" y="2541056"/>
            <a:ext cx="660400" cy="86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90080-6AE6-F71E-5AD0-68573F25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760" y="2541056"/>
            <a:ext cx="660400" cy="863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304ECB-8547-9D4D-3992-36EDC07B6A30}"/>
              </a:ext>
            </a:extLst>
          </p:cNvPr>
          <p:cNvSpPr txBox="1"/>
          <p:nvPr/>
        </p:nvSpPr>
        <p:spPr>
          <a:xfrm>
            <a:off x="4650637" y="4595769"/>
            <a:ext cx="1607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 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1DE0C2-0E98-4BE6-CD19-8D80B0455453}"/>
              </a:ext>
            </a:extLst>
          </p:cNvPr>
          <p:cNvSpPr txBox="1"/>
          <p:nvPr/>
        </p:nvSpPr>
        <p:spPr>
          <a:xfrm>
            <a:off x="28953" y="2048704"/>
            <a:ext cx="677108" cy="16409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no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615EA8-0EAC-05DD-A43B-8CBE7069CD2B}"/>
              </a:ext>
            </a:extLst>
          </p:cNvPr>
          <p:cNvSpPr txBox="1"/>
          <p:nvPr/>
        </p:nvSpPr>
        <p:spPr>
          <a:xfrm>
            <a:off x="10159299" y="2612396"/>
            <a:ext cx="1760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seepage  head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C854E5-25EA-5D58-BE62-ABFCDDC0422E}"/>
              </a:ext>
            </a:extLst>
          </p:cNvPr>
          <p:cNvSpPr/>
          <p:nvPr/>
        </p:nvSpPr>
        <p:spPr>
          <a:xfrm>
            <a:off x="10332720" y="3945699"/>
            <a:ext cx="1807923" cy="6500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/>
              <a:t>lake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8B79B-A22B-3435-3CC9-64AB163CCD13}"/>
              </a:ext>
            </a:extLst>
          </p:cNvPr>
          <p:cNvSpPr txBox="1"/>
          <p:nvPr/>
        </p:nvSpPr>
        <p:spPr>
          <a:xfrm>
            <a:off x="9920614" y="5473874"/>
            <a:ext cx="207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hydrostatic pressure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7C0FBE-5913-4897-6ECB-115EF83A5BB8}"/>
              </a:ext>
            </a:extLst>
          </p:cNvPr>
          <p:cNvCxnSpPr>
            <a:endCxn id="2" idx="1"/>
          </p:cNvCxnSpPr>
          <p:nvPr/>
        </p:nvCxnSpPr>
        <p:spPr>
          <a:xfrm flipH="1" flipV="1">
            <a:off x="10332720" y="4270734"/>
            <a:ext cx="377033" cy="11906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13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"/>
          <p:cNvSpPr txBox="1">
            <a:spLocks noGrp="1"/>
          </p:cNvSpPr>
          <p:nvPr>
            <p:ph type="title"/>
          </p:nvPr>
        </p:nvSpPr>
        <p:spPr>
          <a:xfrm>
            <a:off x="838200" y="685567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ra"/>
              <a:buNone/>
            </a:pPr>
            <a:r>
              <a:rPr lang="en-US"/>
              <a:t>Motivation/Background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8FF00321-3AEB-DC06-ED9D-9C7CD775B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c7d90eaa5_0_6">
            <a:extLst>
              <a:ext uri="{FF2B5EF4-FFF2-40B4-BE49-F238E27FC236}">
                <a16:creationId xmlns:a16="http://schemas.microsoft.com/office/drawing/2014/main" id="{8F830D56-D868-94AD-0B24-36F493412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Jump to the notebook</a:t>
            </a:r>
            <a:endParaRPr/>
          </a:p>
        </p:txBody>
      </p:sp>
      <p:sp>
        <p:nvSpPr>
          <p:cNvPr id="377" name="Google Shape;377;gec7d90eaa5_0_6">
            <a:extLst>
              <a:ext uri="{FF2B5EF4-FFF2-40B4-BE49-F238E27FC236}">
                <a16:creationId xmlns:a16="http://schemas.microsoft.com/office/drawing/2014/main" id="{D70C3AE8-1376-8C04-17D2-DABE595B4D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9345" y="16908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dirty="0"/>
              <a:t>Integrated hydrology:</a:t>
            </a:r>
            <a:endParaRPr dirty="0"/>
          </a:p>
          <a:p>
            <a:pPr marL="457200" lvl="0" indent="-342900" algn="l" rtl="0">
              <a:spcBef>
                <a:spcPts val="2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2D hillslope transect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explore model setup and run existing input file</a:t>
            </a:r>
            <a:endParaRPr dirty="0"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733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B53B6-E072-CAB8-7D72-F719E2592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rrow&#10;&#10;AI-generated content may be incorrect.">
            <a:extLst>
              <a:ext uri="{FF2B5EF4-FFF2-40B4-BE49-F238E27FC236}">
                <a16:creationId xmlns:a16="http://schemas.microsoft.com/office/drawing/2014/main" id="{EFA413BF-7CA4-4339-5EBF-D6ED5454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89" y="409952"/>
            <a:ext cx="10584299" cy="57541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1287E0-169A-6C52-201C-FD92A78CC714}"/>
              </a:ext>
            </a:extLst>
          </p:cNvPr>
          <p:cNvSpPr txBox="1"/>
          <p:nvPr/>
        </p:nvSpPr>
        <p:spPr>
          <a:xfrm>
            <a:off x="4650637" y="4595769"/>
            <a:ext cx="1607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 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9DD06-DAF7-8A16-BF76-7D03F2BFEA41}"/>
              </a:ext>
            </a:extLst>
          </p:cNvPr>
          <p:cNvSpPr txBox="1"/>
          <p:nvPr/>
        </p:nvSpPr>
        <p:spPr>
          <a:xfrm>
            <a:off x="28953" y="2048704"/>
            <a:ext cx="677108" cy="16409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 dirty="0"/>
              <a:t>no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5E83B-89C9-ED83-52C4-FD9AB03CA27D}"/>
              </a:ext>
            </a:extLst>
          </p:cNvPr>
          <p:cNvSpPr txBox="1"/>
          <p:nvPr/>
        </p:nvSpPr>
        <p:spPr>
          <a:xfrm>
            <a:off x="10159299" y="2612396"/>
            <a:ext cx="1760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seepage  head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B1194B-5FC8-5674-D5C5-0840BA7ACF56}"/>
              </a:ext>
            </a:extLst>
          </p:cNvPr>
          <p:cNvSpPr/>
          <p:nvPr/>
        </p:nvSpPr>
        <p:spPr>
          <a:xfrm>
            <a:off x="10332720" y="3945699"/>
            <a:ext cx="1807923" cy="6500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/>
              <a:t>lake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EAD46-37C6-2364-F2DA-6D3DC4275E5A}"/>
              </a:ext>
            </a:extLst>
          </p:cNvPr>
          <p:cNvSpPr txBox="1"/>
          <p:nvPr/>
        </p:nvSpPr>
        <p:spPr>
          <a:xfrm>
            <a:off x="9920614" y="5473874"/>
            <a:ext cx="207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hydrostatic pressure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4D7BFF-B695-23EA-2958-E19B2907234F}"/>
              </a:ext>
            </a:extLst>
          </p:cNvPr>
          <p:cNvCxnSpPr>
            <a:endCxn id="2" idx="1"/>
          </p:cNvCxnSpPr>
          <p:nvPr/>
        </p:nvCxnSpPr>
        <p:spPr>
          <a:xfrm flipH="1" flipV="1">
            <a:off x="10332720" y="4270734"/>
            <a:ext cx="377033" cy="11906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0237455-DBDB-3462-3E7F-455C1B77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511" y="2048704"/>
            <a:ext cx="825934" cy="431644"/>
          </a:xfrm>
          <a:prstGeom prst="rect">
            <a:avLst/>
          </a:prstGeom>
          <a:scene3d>
            <a:camera prst="orthographicFront">
              <a:rot lat="0" lon="0" rev="20400000"/>
            </a:camera>
            <a:lightRig rig="threePt" dir="t"/>
          </a:scene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AC66E3-8063-AD82-0FCB-764C547A9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714" y="2264526"/>
            <a:ext cx="825934" cy="431644"/>
          </a:xfrm>
          <a:prstGeom prst="rect">
            <a:avLst/>
          </a:prstGeom>
          <a:scene3d>
            <a:camera prst="orthographicFront">
              <a:rot lat="0" lon="0" rev="20400000"/>
            </a:camera>
            <a:lightRig rig="threePt" dir="t"/>
          </a:scene3d>
        </p:spPr>
      </p:pic>
      <p:pic>
        <p:nvPicPr>
          <p:cNvPr id="21" name="Picture 20" descr="Chart, histogram&#10;&#10;AI-generated content may be incorrect.">
            <a:extLst>
              <a:ext uri="{FF2B5EF4-FFF2-40B4-BE49-F238E27FC236}">
                <a16:creationId xmlns:a16="http://schemas.microsoft.com/office/drawing/2014/main" id="{781F08AC-E545-4997-585A-D8EAA3117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202" y="144320"/>
            <a:ext cx="4190304" cy="314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2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ed31a0c363_11_0" descr="basin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0874" y="4393787"/>
            <a:ext cx="2396574" cy="183337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97" name="Google Shape;197;ged31a0c363_11_0"/>
          <p:cNvSpPr txBox="1">
            <a:spLocks noGrp="1"/>
          </p:cNvSpPr>
          <p:nvPr>
            <p:ph type="title"/>
          </p:nvPr>
        </p:nvSpPr>
        <p:spPr>
          <a:xfrm>
            <a:off x="556450" y="233400"/>
            <a:ext cx="107097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Flow plays a critical role in driving and coupling processes</a:t>
            </a:r>
            <a:endParaRPr/>
          </a:p>
        </p:txBody>
      </p:sp>
      <p:sp>
        <p:nvSpPr>
          <p:cNvPr id="198" name="Google Shape;198;ged31a0c363_11_0"/>
          <p:cNvSpPr txBox="1">
            <a:spLocks noGrp="1"/>
          </p:cNvSpPr>
          <p:nvPr>
            <p:ph type="sldNum" idx="12"/>
          </p:nvPr>
        </p:nvSpPr>
        <p:spPr>
          <a:xfrm>
            <a:off x="8610600" y="63882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ed31a0c363_11_0"/>
          <p:cNvSpPr txBox="1">
            <a:spLocks noGrp="1"/>
          </p:cNvSpPr>
          <p:nvPr>
            <p:ph type="body" idx="1"/>
          </p:nvPr>
        </p:nvSpPr>
        <p:spPr>
          <a:xfrm>
            <a:off x="635950" y="1644600"/>
            <a:ext cx="69303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9446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000"/>
              <a:t>Climate impacts and feedbacks (carbon and nitrogen cycling).</a:t>
            </a:r>
            <a:endParaRPr sz="2000"/>
          </a:p>
          <a:p>
            <a:pPr marL="228600" lvl="0" indent="-19446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000"/>
              <a:t>Contaminant transport and reactions.</a:t>
            </a:r>
            <a:endParaRPr sz="2000"/>
          </a:p>
          <a:p>
            <a:pPr marL="228600" lvl="0" indent="-19446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000"/>
              <a:t>Complex interaction of land surface and subsurface processes.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00"/>
              <a:buNone/>
            </a:pPr>
            <a:endParaRPr/>
          </a:p>
        </p:txBody>
      </p:sp>
      <p:pic>
        <p:nvPicPr>
          <p:cNvPr id="200" name="Google Shape;200;ged31a0c363_11_0" descr="Landscape Process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4646" y="1164950"/>
            <a:ext cx="3328112" cy="210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ed31a0c363_1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1078" y="3413529"/>
            <a:ext cx="3355247" cy="251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ed31a0c363_11_0" descr="basi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942" y="3481069"/>
            <a:ext cx="2587679" cy="19671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03" name="Google Shape;203;ged31a0c363_1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2550" y="4630200"/>
            <a:ext cx="2645725" cy="16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ed31a0c363_1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8963" y="3481075"/>
            <a:ext cx="2587675" cy="1725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>
            <a:spLocks noGrp="1"/>
          </p:cNvSpPr>
          <p:nvPr>
            <p:ph type="title"/>
          </p:nvPr>
        </p:nvSpPr>
        <p:spPr>
          <a:xfrm>
            <a:off x="838200" y="685567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ra"/>
              <a:buNone/>
            </a:pPr>
            <a:r>
              <a:rPr lang="en-US"/>
              <a:t>Subsurface Flow</a:t>
            </a:r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body" idx="1"/>
          </p:nvPr>
        </p:nvSpPr>
        <p:spPr>
          <a:xfrm>
            <a:off x="838200" y="389662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Richards’ Equation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ndara"/>
              <a:buNone/>
            </a:pPr>
            <a:r>
              <a:rPr lang="en-US" dirty="0"/>
              <a:t>Variably Saturated Flow: Richards’ Equation</a:t>
            </a:r>
            <a:endParaRPr dirty="0"/>
          </a:p>
        </p:txBody>
      </p:sp>
      <p:sp>
        <p:nvSpPr>
          <p:cNvPr id="216" name="Google Shape;216;p6"/>
          <p:cNvSpPr txBox="1"/>
          <p:nvPr/>
        </p:nvSpPr>
        <p:spPr>
          <a:xfrm>
            <a:off x="771775" y="1955900"/>
            <a:ext cx="686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Verdana"/>
                <a:ea typeface="Verdana"/>
                <a:cs typeface="Verdana"/>
                <a:sym typeface="Verdana"/>
              </a:rPr>
              <a:t>Richards (1931) model for variably saturated flow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7" name="Google Shape;21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25" y="2499200"/>
            <a:ext cx="5807125" cy="34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 txBox="1"/>
          <p:nvPr/>
        </p:nvSpPr>
        <p:spPr>
          <a:xfrm>
            <a:off x="6357725" y="2044400"/>
            <a:ext cx="54975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➢"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Φ - soil porosity [-]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➢"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-US" sz="2200" baseline="-25000"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 - molar water density [mol m</a:t>
            </a:r>
            <a:r>
              <a:rPr lang="en-US" sz="2200" baseline="30000">
                <a:latin typeface="Verdana"/>
                <a:ea typeface="Verdana"/>
                <a:cs typeface="Verdana"/>
                <a:sym typeface="Verdana"/>
              </a:rPr>
              <a:t>-3</a:t>
            </a: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]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➢"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-US" sz="2200" baseline="-25000"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 - relative permeability [-]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➢"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k - absolute permeability [m</a:t>
            </a:r>
            <a:r>
              <a:rPr lang="en-US" sz="2200" baseline="30000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]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➢"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μ - dynamic viscosity [Pa s]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➢"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ρ - mass water density [kg m</a:t>
            </a:r>
            <a:r>
              <a:rPr lang="en-US" sz="2200" baseline="30000">
                <a:latin typeface="Verdana"/>
                <a:ea typeface="Verdana"/>
                <a:cs typeface="Verdana"/>
                <a:sym typeface="Verdana"/>
              </a:rPr>
              <a:t>-3</a:t>
            </a: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]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➢"/>
            </a:pPr>
            <a:r>
              <a:rPr lang="en-US" sz="2200" b="1">
                <a:latin typeface="Verdana"/>
                <a:ea typeface="Verdana"/>
                <a:cs typeface="Verdana"/>
                <a:sym typeface="Verdana"/>
              </a:rPr>
              <a:t>g </a:t>
            </a: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- gravity [m s</a:t>
            </a:r>
            <a:r>
              <a:rPr lang="en-US" sz="2200" baseline="30000">
                <a:latin typeface="Verdana"/>
                <a:ea typeface="Verdana"/>
                <a:cs typeface="Verdana"/>
                <a:sym typeface="Verdana"/>
              </a:rPr>
              <a:t>-2</a:t>
            </a: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]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4576875" y="4974400"/>
            <a:ext cx="677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where the unknowns are the water pressure </a:t>
            </a:r>
            <a:r>
              <a:rPr lang="en-US" sz="2200" i="1"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 [Pa] and the Darcy flux </a:t>
            </a:r>
            <a:r>
              <a:rPr lang="en-US" sz="2200" b="1" i="1"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 [mol m</a:t>
            </a:r>
            <a:r>
              <a:rPr lang="en-US" sz="2200" baseline="30000">
                <a:latin typeface="Verdana"/>
                <a:ea typeface="Verdana"/>
                <a:cs typeface="Verdana"/>
                <a:sym typeface="Verdana"/>
              </a:rPr>
              <a:t>-2</a:t>
            </a: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 s</a:t>
            </a:r>
            <a:r>
              <a:rPr lang="en-US" sz="2200" baseline="30000"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]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90fb3d1d0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Water Retention Models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Google Shape;225;ge90fb3d1d0_0_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20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Nonlinear models for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r</a:t>
                </a:r>
                <a:r>
                  <a:rPr lang="en-US" dirty="0"/>
                  <a:t>(p) = k(s(p)) and for s(p) are defined by van </a:t>
                </a:r>
                <a:r>
                  <a:rPr lang="en-US" dirty="0" err="1"/>
                  <a:t>Genuchten</a:t>
                </a:r>
                <a:r>
                  <a:rPr lang="en-US" dirty="0"/>
                  <a:t> and </a:t>
                </a:r>
                <a:r>
                  <a:rPr lang="en-US" dirty="0" err="1"/>
                  <a:t>Mualem</a:t>
                </a:r>
                <a:r>
                  <a:rPr lang="en-US" dirty="0"/>
                  <a:t> equations:</a:t>
                </a:r>
                <a:endParaRPr dirty="0"/>
              </a:p>
              <a:p>
                <a:pPr marL="0" lvl="0" indent="0" algn="l" rtl="0">
                  <a:lnSpc>
                    <a:spcPct val="150000"/>
                  </a:lnSpc>
                  <a:spcBef>
                    <a:spcPts val="200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0" lvl="0" indent="0" algn="l" rtl="0">
                  <a:lnSpc>
                    <a:spcPct val="150000"/>
                  </a:lnSpc>
                  <a:spcBef>
                    <a:spcPts val="20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where m, n=1/(1-m)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are parameters of the water retention model.</a:t>
                </a:r>
                <a:endParaRPr dirty="0"/>
              </a:p>
            </p:txBody>
          </p:sp>
        </mc:Choice>
        <mc:Fallback>
          <p:sp>
            <p:nvSpPr>
              <p:cNvPr id="225" name="Google Shape;225;ge90fb3d1d0_0_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120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6" name="Google Shape;226;ge90fb3d1d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723" y="3429000"/>
            <a:ext cx="8393027" cy="9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1796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ndara"/>
              <a:buNone/>
            </a:pPr>
            <a:r>
              <a:rPr lang="en-US"/>
              <a:t>Infiltration into a 1D soil column (Transient)</a:t>
            </a:r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body" idx="1"/>
          </p:nvPr>
        </p:nvSpPr>
        <p:spPr>
          <a:xfrm>
            <a:off x="218725" y="1823175"/>
            <a:ext cx="5442000" cy="43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193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-US"/>
              <a:t>Initial condition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Hydrostatic pressure with water table at 3m</a:t>
            </a:r>
            <a:endParaRPr/>
          </a:p>
          <a:p>
            <a:pPr marL="228600" lvl="0" indent="-241934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-US"/>
              <a:t>Boundary conditions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Infiltration from the top at the rate 0.05 [mol m</a:t>
            </a:r>
            <a:r>
              <a:rPr lang="en-US" baseline="30000"/>
              <a:t>-2</a:t>
            </a:r>
            <a:r>
              <a:rPr lang="en-US"/>
              <a:t> s</a:t>
            </a:r>
            <a:r>
              <a:rPr lang="en-US" baseline="30000"/>
              <a:t>-1</a:t>
            </a:r>
            <a:r>
              <a:rPr lang="en-US"/>
              <a:t>]</a:t>
            </a:r>
            <a:endParaRPr/>
          </a:p>
          <a:p>
            <a:pPr marL="228600" lvl="0" indent="-64135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33" name="Google Shape;233;p9"/>
          <p:cNvPicPr preferRelativeResize="0"/>
          <p:nvPr/>
        </p:nvPicPr>
        <p:blipFill rotWithShape="1">
          <a:blip r:embed="rId3">
            <a:alphaModFix/>
          </a:blip>
          <a:srcRect l="40474" r="28971"/>
          <a:stretch/>
        </p:blipFill>
        <p:spPr>
          <a:xfrm>
            <a:off x="8990300" y="1555500"/>
            <a:ext cx="2466674" cy="45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125" y="1555488"/>
            <a:ext cx="3024774" cy="226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125" y="3976469"/>
            <a:ext cx="3024774" cy="226858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9"/>
          <p:cNvSpPr txBox="1"/>
          <p:nvPr/>
        </p:nvSpPr>
        <p:spPr>
          <a:xfrm>
            <a:off x="5417950" y="1624050"/>
            <a:ext cx="45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A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5417950" y="3824075"/>
            <a:ext cx="45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B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21268-B2B0-DEE8-D077-6CD7E3253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B90B0B-8BAE-928C-7D22-3CA99CA3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59" y="365125"/>
            <a:ext cx="6213706" cy="54428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9DF685-4E72-2EFB-9C90-204C78F34ECA}"/>
              </a:ext>
            </a:extLst>
          </p:cNvPr>
          <p:cNvSpPr/>
          <p:nvPr/>
        </p:nvSpPr>
        <p:spPr>
          <a:xfrm>
            <a:off x="1240077" y="4850815"/>
            <a:ext cx="7002049" cy="526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A9F5C4-DD8C-C29B-A89F-BE182F973E27}"/>
              </a:ext>
            </a:extLst>
          </p:cNvPr>
          <p:cNvSpPr/>
          <p:nvPr/>
        </p:nvSpPr>
        <p:spPr>
          <a:xfrm>
            <a:off x="1753644" y="4204541"/>
            <a:ext cx="3521293" cy="4175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2F69D-2B7B-BA36-88C7-7464CB15087C}"/>
              </a:ext>
            </a:extLst>
          </p:cNvPr>
          <p:cNvSpPr/>
          <p:nvPr/>
        </p:nvSpPr>
        <p:spPr>
          <a:xfrm>
            <a:off x="1753644" y="3861426"/>
            <a:ext cx="3521293" cy="3431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083F7B-9D86-20D2-A655-66964708DE39}"/>
              </a:ext>
            </a:extLst>
          </p:cNvPr>
          <p:cNvSpPr/>
          <p:nvPr/>
        </p:nvSpPr>
        <p:spPr>
          <a:xfrm>
            <a:off x="1240077" y="3344727"/>
            <a:ext cx="3820438" cy="5166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FAF83E-C8C7-2EF6-02EE-5EC2DE3F156C}"/>
              </a:ext>
            </a:extLst>
          </p:cNvPr>
          <p:cNvSpPr/>
          <p:nvPr/>
        </p:nvSpPr>
        <p:spPr>
          <a:xfrm>
            <a:off x="1240077" y="2691253"/>
            <a:ext cx="3820438" cy="563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68839-8A56-747D-6641-3F43C8CD406B}"/>
              </a:ext>
            </a:extLst>
          </p:cNvPr>
          <p:cNvSpPr/>
          <p:nvPr/>
        </p:nvSpPr>
        <p:spPr>
          <a:xfrm>
            <a:off x="1240077" y="1991638"/>
            <a:ext cx="3670126" cy="638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5D329-6570-FF9F-EA23-95F00679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Model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B8C79-E327-CA0B-939D-E29A6C67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37" y="1528175"/>
            <a:ext cx="6759478" cy="1513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FDB26-C012-CD09-4C40-D3FC4C5AE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080" y="1636487"/>
            <a:ext cx="6505618" cy="2191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F39DBE-6ECE-541C-9625-0775013EE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019" y="289387"/>
            <a:ext cx="4906038" cy="59310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CD33D0-630A-9099-6B94-806EF0F49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476" y="1233502"/>
            <a:ext cx="5029211" cy="16812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FFB1A4-D9B7-C536-4FDB-0AF921919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849" y="3733749"/>
            <a:ext cx="5557816" cy="5459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1E13-92CD-C99D-9837-5B1248DD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08" y="1869123"/>
            <a:ext cx="10515600" cy="4351338"/>
          </a:xfrm>
        </p:spPr>
        <p:txBody>
          <a:bodyPr/>
          <a:lstStyle/>
          <a:p>
            <a:r>
              <a:rPr lang="en-US" dirty="0"/>
              <a:t>Simulation Domain</a:t>
            </a:r>
          </a:p>
          <a:p>
            <a:r>
              <a:rPr lang="en-US" dirty="0"/>
              <a:t>Process Kernel Tree</a:t>
            </a:r>
          </a:p>
          <a:p>
            <a:r>
              <a:rPr lang="en-US" dirty="0"/>
              <a:t>Model parameters</a:t>
            </a:r>
          </a:p>
          <a:p>
            <a:pPr lvl="1"/>
            <a:r>
              <a:rPr lang="en-US" dirty="0"/>
              <a:t>numerical parameters</a:t>
            </a:r>
          </a:p>
          <a:p>
            <a:pPr lvl="1"/>
            <a:r>
              <a:rPr lang="en-US" dirty="0"/>
              <a:t>physical parameters</a:t>
            </a:r>
          </a:p>
          <a:p>
            <a:r>
              <a:rPr lang="en-US" dirty="0"/>
              <a:t>Initial and Boundary conditions</a:t>
            </a:r>
          </a:p>
          <a:p>
            <a:r>
              <a:rPr lang="en-US" dirty="0"/>
              <a:t>Setting Forcing</a:t>
            </a:r>
          </a:p>
        </p:txBody>
      </p:sp>
    </p:spTree>
    <p:extLst>
      <p:ext uri="{BB962C8B-B14F-4D97-AF65-F5344CB8AC3E}">
        <p14:creationId xmlns:p14="http://schemas.microsoft.com/office/powerpoint/2010/main" val="82573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3" grpId="0" animBg="1"/>
      <p:bldP spid="8" grpId="0" animBg="1"/>
      <p:bldP spid="7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6089</TotalTime>
  <Words>1065</Words>
  <Application>Microsoft Macintosh PowerPoint</Application>
  <PresentationFormat>Widescreen</PresentationFormat>
  <Paragraphs>158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Verdana</vt:lpstr>
      <vt:lpstr>Arial</vt:lpstr>
      <vt:lpstr>Spectral</vt:lpstr>
      <vt:lpstr>Calibri</vt:lpstr>
      <vt:lpstr>Cambria Math</vt:lpstr>
      <vt:lpstr>Candara</vt:lpstr>
      <vt:lpstr>Office Theme</vt:lpstr>
      <vt:lpstr>Office Theme</vt:lpstr>
      <vt:lpstr>Demo 1: Flow</vt:lpstr>
      <vt:lpstr>Outline</vt:lpstr>
      <vt:lpstr>Motivation/Background</vt:lpstr>
      <vt:lpstr>Flow plays a critical role in driving and coupling processes</vt:lpstr>
      <vt:lpstr>Subsurface Flow</vt:lpstr>
      <vt:lpstr>Variably Saturated Flow: Richards’ Equation</vt:lpstr>
      <vt:lpstr>Water Retention Models</vt:lpstr>
      <vt:lpstr>Infiltration into a 1D soil column (Transient)</vt:lpstr>
      <vt:lpstr>Model Setup</vt:lpstr>
      <vt:lpstr>Jump to notebook</vt:lpstr>
      <vt:lpstr>Overland Flow</vt:lpstr>
      <vt:lpstr>Diffusive wave model (DSW)</vt:lpstr>
      <vt:lpstr>Diffusive Wave Model of Overland Flow</vt:lpstr>
      <vt:lpstr>Meshes for model design</vt:lpstr>
      <vt:lpstr>Overland Flow on a planar hillslope</vt:lpstr>
      <vt:lpstr>Jump to notebook</vt:lpstr>
      <vt:lpstr>Integrated Hydrology</vt:lpstr>
      <vt:lpstr>Arcos Multiphysics Framework</vt:lpstr>
      <vt:lpstr>Model Coupling: Approach</vt:lpstr>
      <vt:lpstr>Integrated Hydrology: Coupling Details</vt:lpstr>
      <vt:lpstr>Model Setup</vt:lpstr>
      <vt:lpstr>Simulation Domain </vt:lpstr>
      <vt:lpstr>Process Kernel Tree</vt:lpstr>
      <vt:lpstr>Process Kernel Tree</vt:lpstr>
      <vt:lpstr>Model Coupling (PK-Trees)</vt:lpstr>
      <vt:lpstr>Model Setup</vt:lpstr>
      <vt:lpstr>PowerPoint Presentation</vt:lpstr>
      <vt:lpstr>Jump to the notebook</vt:lpstr>
      <vt:lpstr>PowerPoint Presentation</vt:lpstr>
      <vt:lpstr>Jump to the notebook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Office User</dc:creator>
  <cp:lastModifiedBy>Svyatsky, Daniil</cp:lastModifiedBy>
  <cp:revision>6</cp:revision>
  <dcterms:created xsi:type="dcterms:W3CDTF">2021-08-24T17:19:22Z</dcterms:created>
  <dcterms:modified xsi:type="dcterms:W3CDTF">2025-09-09T05:26:05Z</dcterms:modified>
</cp:coreProperties>
</file>